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6" r:id="rId3"/>
    <p:sldId id="376" r:id="rId4"/>
    <p:sldId id="404" r:id="rId5"/>
    <p:sldId id="382" r:id="rId6"/>
    <p:sldId id="383" r:id="rId7"/>
    <p:sldId id="457" r:id="rId8"/>
    <p:sldId id="458" r:id="rId9"/>
    <p:sldId id="461" r:id="rId10"/>
    <p:sldId id="462" r:id="rId11"/>
    <p:sldId id="480" r:id="rId12"/>
    <p:sldId id="481" r:id="rId13"/>
    <p:sldId id="482" r:id="rId14"/>
    <p:sldId id="483" r:id="rId15"/>
    <p:sldId id="484" r:id="rId16"/>
    <p:sldId id="485" r:id="rId17"/>
    <p:sldId id="486" r:id="rId18"/>
    <p:sldId id="425" r:id="rId19"/>
    <p:sldId id="443" r:id="rId20"/>
    <p:sldId id="459" r:id="rId21"/>
    <p:sldId id="460" r:id="rId22"/>
    <p:sldId id="429" r:id="rId23"/>
    <p:sldId id="431" r:id="rId24"/>
    <p:sldId id="430" r:id="rId25"/>
    <p:sldId id="432" r:id="rId26"/>
    <p:sldId id="433" r:id="rId27"/>
    <p:sldId id="434" r:id="rId28"/>
    <p:sldId id="435" r:id="rId29"/>
    <p:sldId id="436" r:id="rId30"/>
    <p:sldId id="437" r:id="rId31"/>
    <p:sldId id="393" r:id="rId32"/>
    <p:sldId id="264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5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0012"/>
    <a:srgbClr val="C00000"/>
    <a:srgbClr val="BBE0E3"/>
    <a:srgbClr val="D2DEEF"/>
    <a:srgbClr val="EAEFF7"/>
    <a:srgbClr val="5B9BD5"/>
    <a:srgbClr val="FF99FF"/>
    <a:srgbClr val="FF3399"/>
    <a:srgbClr val="FFFFFF"/>
    <a:srgbClr val="000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305" autoAdjust="0"/>
  </p:normalViewPr>
  <p:slideViewPr>
    <p:cSldViewPr snapToGrid="0" showGuides="1">
      <p:cViewPr varScale="1">
        <p:scale>
          <a:sx n="157" d="100"/>
          <a:sy n="157" d="100"/>
        </p:scale>
        <p:origin x="462" y="144"/>
      </p:cViewPr>
      <p:guideLst>
        <p:guide orient="horz" pos="2160"/>
        <p:guide pos="385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notesMaster" Target="notesMasters/notesMaster1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495D91-BD77-4741-A5EB-AD88D0E385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7E77BC-6B01-401E-AA93-5558CA2ECFE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7" b="15374"/>
          <a:stretch>
            <a:fillRect/>
          </a:stretch>
        </p:blipFill>
        <p:spPr>
          <a:xfrm>
            <a:off x="0" y="0"/>
            <a:ext cx="12192000" cy="6871648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71648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102" y="1139441"/>
            <a:ext cx="2599795" cy="900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4835999" y="5929843"/>
            <a:ext cx="2520000" cy="6001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dist"/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深圳市江波龙电子股份有限公司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dist"/>
            <a:r>
              <a:rPr lang="en-US" altLang="zh-CN" sz="1050" dirty="0" smtClean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Shenzhen </a:t>
            </a:r>
            <a:r>
              <a:rPr lang="en-US" altLang="zh-CN" sz="1050" dirty="0" err="1" smtClean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Longsys</a:t>
            </a:r>
            <a:r>
              <a:rPr lang="en-US" altLang="zh-CN" sz="1050" dirty="0" smtClean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 Electronics Co., Ltd.</a:t>
            </a:r>
            <a:endParaRPr lang="zh-CN" altLang="en-US" sz="1050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 userDrawn="1">
            <p:ph type="title"/>
          </p:nvPr>
        </p:nvSpPr>
        <p:spPr>
          <a:xfrm>
            <a:off x="838200" y="2945934"/>
            <a:ext cx="10515600" cy="966133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6" name="object 7"/>
          <p:cNvSpPr txBox="1"/>
          <p:nvPr userDrawn="1"/>
        </p:nvSpPr>
        <p:spPr>
          <a:xfrm>
            <a:off x="1399210" y="5979857"/>
            <a:ext cx="1803400" cy="166712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solidFill>
                  <a:schemeClr val="tx1"/>
                </a:solidFill>
                <a:cs typeface="+mn-ea"/>
                <a:sym typeface="+mn-lt"/>
              </a:rPr>
              <a:t>深圳市江波龙电子股份有限公司</a:t>
            </a:r>
            <a:endParaRPr sz="10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7" name="object 8"/>
          <p:cNvSpPr txBox="1"/>
          <p:nvPr userDrawn="1"/>
        </p:nvSpPr>
        <p:spPr>
          <a:xfrm>
            <a:off x="1085219" y="6146569"/>
            <a:ext cx="2431382" cy="166712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solidFill>
                  <a:schemeClr val="tx1"/>
                </a:solidFill>
                <a:cs typeface="+mn-ea"/>
                <a:sym typeface="+mn-lt"/>
              </a:rPr>
              <a:t>Shenzhen </a:t>
            </a:r>
            <a:r>
              <a:rPr sz="1000" spc="-5" dirty="0">
                <a:solidFill>
                  <a:schemeClr val="tx1"/>
                </a:solidFill>
                <a:cs typeface="+mn-ea"/>
                <a:sym typeface="+mn-lt"/>
              </a:rPr>
              <a:t>Longsys Electronics Co.</a:t>
            </a:r>
            <a:r>
              <a:rPr sz="1000" spc="-40" dirty="0">
                <a:solidFill>
                  <a:schemeClr val="tx1"/>
                </a:solidFill>
                <a:cs typeface="+mn-ea"/>
                <a:sym typeface="+mn-lt"/>
              </a:rPr>
              <a:t> </a:t>
            </a:r>
            <a:r>
              <a:rPr sz="1000" spc="-15" dirty="0">
                <a:solidFill>
                  <a:schemeClr val="tx1"/>
                </a:solidFill>
                <a:cs typeface="+mn-ea"/>
                <a:sym typeface="+mn-lt"/>
              </a:rPr>
              <a:t>Ltd</a:t>
            </a:r>
            <a:endParaRPr sz="10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sz="quarter" idx="10"/>
          </p:nvPr>
        </p:nvSpPr>
        <p:spPr>
          <a:xfrm>
            <a:off x="3624257" y="4060137"/>
            <a:ext cx="4979987" cy="59055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1845" y="515166"/>
            <a:ext cx="10515600" cy="757851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0404" y="1545947"/>
            <a:ext cx="10493188" cy="481713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200"/>
            </a:lvl3pPr>
            <a:lvl4pPr>
              <a:lnSpc>
                <a:spcPct val="150000"/>
              </a:lnSpc>
              <a:defRPr sz="1100"/>
            </a:lvl4pPr>
            <a:lvl5pPr>
              <a:lnSpc>
                <a:spcPct val="150000"/>
              </a:lnSpc>
              <a:defRPr sz="11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9898400" y="406572"/>
            <a:ext cx="1894518" cy="296260"/>
            <a:chOff x="5668385" y="1654997"/>
            <a:chExt cx="1818660" cy="261397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8385" y="1654997"/>
              <a:ext cx="798626" cy="254108"/>
            </a:xfrm>
            <a:prstGeom prst="rect">
              <a:avLst/>
            </a:prstGeom>
          </p:spPr>
        </p:pic>
        <p:sp>
          <p:nvSpPr>
            <p:cNvPr id="24" name="矩形 23"/>
            <p:cNvSpPr/>
            <p:nvPr/>
          </p:nvSpPr>
          <p:spPr>
            <a:xfrm>
              <a:off x="6450289" y="1739881"/>
              <a:ext cx="1036756" cy="1765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700" dirty="0" smtClean="0"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Everything for Memory</a:t>
              </a:r>
              <a:endParaRPr lang="zh-CN" altLang="en-US" sz="700" dirty="0"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1998" y="716232"/>
            <a:ext cx="11430000" cy="35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0093" y="782272"/>
            <a:ext cx="11430000" cy="355600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351845" y="515166"/>
            <a:ext cx="10515600" cy="757851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2344" y="6312214"/>
            <a:ext cx="11430000" cy="35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239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13771" y="0"/>
            <a:ext cx="12178229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3771" y="2505670"/>
            <a:ext cx="12192000" cy="92333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Everything for </a:t>
            </a:r>
            <a:r>
              <a:rPr lang="en-US" altLang="zh-CN" sz="5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5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emory</a:t>
            </a:r>
            <a:endParaRPr lang="zh-CN" altLang="en-US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6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65729"/>
            <a:ext cx="10515600" cy="471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898400" y="406572"/>
            <a:ext cx="1894518" cy="296260"/>
            <a:chOff x="5668385" y="1654997"/>
            <a:chExt cx="1818660" cy="26139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8385" y="1654997"/>
              <a:ext cx="798626" cy="254108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6450289" y="1739881"/>
              <a:ext cx="1036756" cy="1765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700" dirty="0" smtClean="0"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Everything for Memory</a:t>
              </a:r>
              <a:endParaRPr lang="zh-CN" altLang="en-US" sz="700" dirty="0"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7.png"/><Relationship Id="rId3" Type="http://schemas.openxmlformats.org/officeDocument/2006/relationships/image" Target="../media/image26.png"/><Relationship Id="rId2" Type="http://schemas.openxmlformats.org/officeDocument/2006/relationships/hyperlink" Target="https://www.thomas-krenn.com/de/wikiDE/images/2/24/Linux-storage-stack-diagram_v3.17.pdf" TargetMode="External"/><Relationship Id="rId1" Type="http://schemas.openxmlformats.org/officeDocument/2006/relationships/tags" Target="../tags/tag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jpeg"/><Relationship Id="rId1" Type="http://schemas.openxmlformats.org/officeDocument/2006/relationships/hyperlink" Target="https://mp.weixin.qq.com/s/LfV1WlrJXL9zJtm8xPgNog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www.kernel.org/doc/Documentation/block/cfq-iosched.txt" TargetMode="Externa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hyperlink" Target="https://mp.weixin.qq.com/s/UGdcE_CJNBaenAyX71RUOA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38200" y="2162810"/>
            <a:ext cx="10935335" cy="174942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zh-CN" altLang="en-US" sz="4400" dirty="0"/>
              <a:t>江波</a:t>
            </a:r>
            <a:r>
              <a:rPr lang="zh-CN" altLang="en-US" sz="4400" dirty="0" smtClean="0"/>
              <a:t>龙 </a:t>
            </a:r>
            <a:r>
              <a:rPr lang="en-US" altLang="zh-CN" sz="4400" dirty="0" smtClean="0"/>
              <a:t>- </a:t>
            </a:r>
            <a:r>
              <a:rPr lang="zh-CN" altLang="en-US" sz="4400" dirty="0" smtClean="0"/>
              <a:t>广东工业大学</a:t>
            </a:r>
            <a:br>
              <a:rPr lang="en-US" altLang="zh-CN" sz="4400" dirty="0" smtClean="0"/>
            </a:br>
            <a:r>
              <a:rPr lang="en-US" altLang="zh-CN" sz="4400" dirty="0" smtClean="0"/>
              <a:t>2025 </a:t>
            </a:r>
            <a:r>
              <a:rPr lang="zh-CN" altLang="en-US" sz="4400" dirty="0" smtClean="0"/>
              <a:t>多租户下的性能公平和性能隔离算法研究</a:t>
            </a:r>
            <a:r>
              <a:rPr lang="en-US" altLang="zh-CN" sz="4400" dirty="0" smtClean="0"/>
              <a:t> </a:t>
            </a:r>
            <a:r>
              <a:rPr lang="zh-CN" altLang="en-US" sz="4400" dirty="0" smtClean="0"/>
              <a:t>文献分享</a:t>
            </a:r>
            <a:endParaRPr lang="zh-CN" altLang="en-US" sz="4400" dirty="0" smtClean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altLang="zh-CN" sz="2400" b="1" dirty="0" smtClean="0"/>
              <a:t>2025/01/16</a:t>
            </a:r>
            <a:endParaRPr lang="en-US" altLang="zh-CN" sz="24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OPS isolation</a:t>
            </a:r>
            <a:endParaRPr lang="zh-CN" altLang="en-US" dirty="0"/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351790" y="2157730"/>
          <a:ext cx="6283960" cy="30149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00480"/>
                <a:gridCol w="4983480"/>
              </a:tblGrid>
              <a:tr h="1507490">
                <a:tc>
                  <a:txBody>
                    <a:bodyPr/>
                    <a:p>
                      <a:pPr indent="0" algn="just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背景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indent="0" algn="just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虚拟化系统需满足每个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 VM 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的服务级别目标（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service level objectives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，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SLO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），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但即使执行相同工作负载，商业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 SSD 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的性能表现差异显著，其性能受自身状态影响极大且难以控制。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</a:tr>
              <a:tr h="1507490">
                <a:tc>
                  <a:txBody>
                    <a:bodyPr/>
                    <a:p>
                      <a:pPr indent="0" algn="l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研究目标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indent="0" algn="just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提出一种名为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 OPS 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隔离的方案，通过合理分配闪存块，避免不同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 VM 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的块在垃圾回收过程中相互干扰，从而使基于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 SSD 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的虚拟化系统能够满足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 VM 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的性能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 SLO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，实现可预测的性能表现。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3580" y="2070735"/>
            <a:ext cx="4442460" cy="28803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OPS isolation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264160" y="2217420"/>
            <a:ext cx="5080000" cy="2245360"/>
          </a:xfrm>
          <a:prstGeom prst="rect">
            <a:avLst/>
          </a:prstGeom>
        </p:spPr>
        <p:txBody>
          <a:bodyPr>
            <a:spAutoFit/>
          </a:bodyPr>
          <a:p>
            <a:pPr marL="342900" indent="-342900">
              <a:buFont typeface="Wingdings" panose="05000000000000000000" charset="0"/>
              <a:buChar char="p"/>
            </a:pP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动机</a:t>
            </a:r>
            <a:r>
              <a:rPr lang="en-US" altLang="zh-CN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-SSD </a:t>
            </a: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老化影响</a:t>
            </a:r>
            <a:endParaRPr lang="zh-CN" altLang="en-US" sz="2000" b="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创建运行相同工作负载的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KVM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虚拟机，运用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Cgroup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分配不同权重。结果显示，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HDD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IO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带宽比例接近权重分配，而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SSD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尤其是老化的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SSD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偏离严重。这是由于垃圾回收（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）导致虚拟机间不必要的数据移动，干扰性能控制，且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GC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对不同虚拟机影响不均。</a:t>
            </a:r>
            <a:endParaRPr lang="zh-CN" altLang="en-US" sz="1600" b="0" i="0">
              <a:latin typeface="Inter"/>
              <a:ea typeface="Inter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56555" y="1842770"/>
            <a:ext cx="6496050" cy="31730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OPS isolation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264160" y="2217420"/>
            <a:ext cx="5080000" cy="2245360"/>
          </a:xfrm>
          <a:prstGeom prst="rect">
            <a:avLst/>
          </a:prstGeom>
        </p:spPr>
        <p:txBody>
          <a:bodyPr>
            <a:spAutoFit/>
          </a:bodyPr>
          <a:p>
            <a:pPr marL="342900" indent="-342900">
              <a:buFont typeface="Wingdings" panose="05000000000000000000" charset="0"/>
              <a:buChar char="p"/>
            </a:pP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动机</a:t>
            </a:r>
            <a:r>
              <a:rPr lang="en-US" altLang="zh-CN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并发执行影响</a:t>
            </a:r>
            <a:endParaRPr lang="zh-CN" altLang="en-US" sz="2000" b="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混合不同工作负载，对比单 VM 和并发执行。结果表明，并发执行性能低于单 VM 执行，老化 SSD 上性能下降更明显，且老化对不同 VM 影响差异大。如单执行时，VM - F 带宽减半，VM - M 带宽仅为干净 SSD 时的 15%。</a:t>
            </a:r>
            <a:endParaRPr lang="zh-CN" altLang="en-US" sz="1600" b="0" i="0">
              <a:latin typeface="Inter"/>
              <a:ea typeface="Inter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97475" y="2218055"/>
            <a:ext cx="6807835" cy="33451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OPS isolation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057275" y="1543050"/>
            <a:ext cx="9810115" cy="1137285"/>
          </a:xfrm>
          <a:prstGeom prst="rect">
            <a:avLst/>
          </a:prstGeom>
        </p:spPr>
        <p:txBody>
          <a:bodyPr wrap="square">
            <a:spAutoFit/>
          </a:bodyPr>
          <a:p>
            <a:pPr marL="342900" indent="-342900">
              <a:buFont typeface="Wingdings" panose="05000000000000000000" charset="0"/>
              <a:buChar char="p"/>
            </a:pP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理解</a:t>
            </a:r>
            <a:r>
              <a:rPr lang="en-US" altLang="zh-CN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GC </a:t>
            </a: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的影响</a:t>
            </a:r>
            <a:r>
              <a:rPr lang="en-US" altLang="zh-CN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模拟环境实验</a:t>
            </a:r>
            <a:endParaRPr lang="zh-CN" altLang="en-US" sz="2000" b="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DiskSim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SSD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扩展进行实验，采用页映射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FTL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和贪心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GC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策略。实验结果显示，并发执行时工作负载相互影响，导致性能下降，且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GC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过程中存在大量不必要的数据移动。</a:t>
            </a:r>
            <a:endParaRPr lang="zh-CN" altLang="en-US" sz="1600" b="0" i="0">
              <a:latin typeface="Inter"/>
              <a:ea typeface="Inter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93790" y="3188970"/>
            <a:ext cx="5280660" cy="28727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90" y="3114675"/>
            <a:ext cx="5318760" cy="32232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OPS isolation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686435" y="2059940"/>
            <a:ext cx="4326255" cy="2245360"/>
          </a:xfrm>
          <a:prstGeom prst="rect">
            <a:avLst/>
          </a:prstGeom>
        </p:spPr>
        <p:txBody>
          <a:bodyPr wrap="square">
            <a:spAutoFit/>
          </a:bodyPr>
          <a:p>
            <a:pPr marL="342900" indent="-342900">
              <a:buFont typeface="Wingdings" panose="05000000000000000000" charset="0"/>
              <a:buChar char="p"/>
            </a:pP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理解</a:t>
            </a:r>
            <a:r>
              <a:rPr lang="en-US" altLang="zh-CN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GC </a:t>
            </a: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的影响</a:t>
            </a:r>
            <a:r>
              <a:rPr lang="en-US" altLang="zh-CN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商业</a:t>
            </a:r>
            <a:r>
              <a:rPr lang="en-US" altLang="zh-CN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SSD </a:t>
            </a: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endParaRPr lang="zh-CN" altLang="en-US" sz="2000" b="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创建两个生成不同大小请求的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VM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，进行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混合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分离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初始化实验。结果表明，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分离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场景性能明显优于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混合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场景，说明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分离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VM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间页面干扰小，与模拟环境结果相符。</a:t>
            </a:r>
            <a:endParaRPr lang="zh-CN" altLang="en-US" sz="1600" b="0" i="0">
              <a:latin typeface="Inter"/>
              <a:ea typeface="Inter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0275" y="1638300"/>
            <a:ext cx="5318760" cy="32232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OPS isolation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686435" y="2059940"/>
            <a:ext cx="4326255" cy="2245360"/>
          </a:xfrm>
          <a:prstGeom prst="rect">
            <a:avLst/>
          </a:prstGeom>
        </p:spPr>
        <p:txBody>
          <a:bodyPr wrap="square">
            <a:spAutoFit/>
          </a:bodyPr>
          <a:p>
            <a:pPr marL="342900" indent="-342900">
              <a:buFont typeface="Wingdings" panose="05000000000000000000" charset="0"/>
              <a:buChar char="p"/>
            </a:pPr>
            <a:r>
              <a:rPr lang="en-US" altLang="zh-CN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SLO </a:t>
            </a: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相关方案</a:t>
            </a:r>
            <a:r>
              <a:rPr lang="en-US" altLang="zh-CN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- OPS </a:t>
            </a: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隔离</a:t>
            </a:r>
            <a:endParaRPr lang="zh-CN" altLang="en-US" sz="2000" b="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创建两个生成不同大小请求的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VM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，进行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混合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分离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初始化实验。结果表明，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分离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场景性能明显优于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混合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场景，说明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“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分离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”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VM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间页面干扰小，与模拟环境结果相符。</a:t>
            </a:r>
            <a:endParaRPr lang="zh-CN" altLang="en-US" sz="1600" b="0" i="0">
              <a:latin typeface="Inter"/>
              <a:ea typeface="Inter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71845" y="1273175"/>
            <a:ext cx="5699760" cy="45580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OPS isolation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45795" y="1441767"/>
            <a:ext cx="5080000" cy="3179445"/>
          </a:xfrm>
          <a:prstGeom prst="rect">
            <a:avLst/>
          </a:prstGeom>
        </p:spPr>
        <p:txBody>
          <a:bodyPr>
            <a:spAutoFit/>
          </a:bodyPr>
          <a:p>
            <a:pPr marL="285750" indent="-285750" algn="l">
              <a:spcBef>
                <a:spcPts val="400"/>
              </a:spcBef>
              <a:spcAft>
                <a:spcPct val="0"/>
              </a:spcAft>
              <a:buFont typeface="Wingdings" panose="05000000000000000000" charset="0"/>
              <a:buChar char="p"/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实验设置</a:t>
            </a:r>
            <a:endParaRPr lang="zh-CN" altLang="en-US" sz="20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marL="0" indent="0" algn="l">
              <a:spcBef>
                <a:spcPts val="400"/>
              </a:spcBef>
              <a:spcAft>
                <a:spcPct val="0"/>
              </a:spcAft>
              <a:buFont typeface="Arial" panose="020B0604020202020204"/>
              <a:buNone/>
            </a:pPr>
            <a:endParaRPr lang="zh-CN" altLang="en-US" sz="1600" b="0" i="0">
              <a:latin typeface="Inter"/>
              <a:ea typeface="Inter"/>
            </a:endParaRPr>
          </a:p>
          <a:p>
            <a:pPr marL="0" indent="0" algn="l">
              <a:spcBef>
                <a:spcPts val="40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使用 DiskSim 的 SSD 扩展进行实验。</a:t>
            </a:r>
            <a:endParaRPr lang="zh-CN" altLang="en-US" sz="2000" b="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spcBef>
                <a:spcPts val="400"/>
              </a:spcBef>
              <a:spcAft>
                <a:spcPct val="0"/>
              </a:spcAft>
              <a:buFont typeface="Arial" panose="020B0604020202020204"/>
              <a:buNone/>
            </a:pPr>
            <a:endParaRPr lang="zh-CN" altLang="en-US" sz="1600" b="0" i="0">
              <a:latin typeface="Inter"/>
              <a:ea typeface="Inter"/>
            </a:endParaRPr>
          </a:p>
          <a:p>
            <a:pPr marL="285750" indent="-285750" algn="l">
              <a:spcBef>
                <a:spcPts val="400"/>
              </a:spcBef>
              <a:buClrTx/>
              <a:buSzTx/>
              <a:buFont typeface="Wingdings" panose="05000000000000000000" charset="0"/>
              <a:buChar char="p"/>
            </a:pPr>
            <a:r>
              <a:rPr lang="zh-CN" altLang="en-US" sz="20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性能分析</a:t>
            </a:r>
            <a:endParaRPr lang="zh-CN" altLang="en-US" sz="2000" b="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l" fontAlgn="auto">
              <a:lnSpc>
                <a:spcPct val="150000"/>
              </a:lnSpc>
              <a:spcBef>
                <a:spcPts val="40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DiskSim SSD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扩展中实现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OPS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分配算法，使用相同工作负载痕迹进行实验。结果表明，动态调整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OPS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可实现较准确的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IO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带宽比例，而静态</a:t>
            </a:r>
            <a:r>
              <a:rPr lang="en-US" altLang="zh-CN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 OPS </a:t>
            </a:r>
            <a:r>
              <a:rPr lang="zh-CN" altLang="en-US" sz="1600" b="0" i="0">
                <a:latin typeface="微软雅黑" panose="020B0503020204020204" pitchFamily="34" charset="-122"/>
                <a:ea typeface="微软雅黑" panose="020B0503020204020204" pitchFamily="34" charset="-122"/>
              </a:rPr>
              <a:t>隔离效果不佳。</a:t>
            </a:r>
            <a:endParaRPr lang="zh-CN" altLang="en-US" sz="1600" b="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05195" y="942975"/>
            <a:ext cx="5844540" cy="29489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5195" y="3891915"/>
            <a:ext cx="6065520" cy="27203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block IO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1790" y="1373505"/>
            <a:ext cx="4569460" cy="517588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51790" y="1118235"/>
            <a:ext cx="625665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lang="zh-CN" altLang="en-US" sz="1600" b="0" i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Linux上传统块设备层使用单队列（Single-queue/SQ）架构</a:t>
            </a:r>
            <a:endParaRPr lang="zh-CN" altLang="en-US" sz="1600" b="0" i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30800" y="3289935"/>
            <a:ext cx="6594475" cy="1565910"/>
          </a:xfrm>
          <a:prstGeom prst="rect">
            <a:avLst/>
          </a:prstGeom>
        </p:spPr>
        <p:txBody>
          <a:bodyPr wrap="square">
            <a:spAutoFit/>
          </a:bodyPr>
          <a:p>
            <a:pPr indent="0" algn="l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None/>
            </a:pPr>
            <a:r>
              <a:rPr lang="zh-CN" altLang="en-US" sz="1400" b="0" i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Linux Block Layer主要提供以下几个方面的功能：</a:t>
            </a:r>
            <a:endParaRPr lang="zh-CN" altLang="en-US" sz="1400" b="0" i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1400" b="0" i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bio的提交和完成处理，上层通过bio来统一描述发往块设备的IO请求</a:t>
            </a:r>
            <a:endParaRPr lang="zh-CN" altLang="en-US" sz="1400" b="0" i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1400" b="0" i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IO请求暂存，如合并、排序等</a:t>
            </a:r>
            <a:endParaRPr lang="zh-CN" altLang="en-US" sz="1400" b="0" i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1400" b="0" i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IO调度，如noop、cfq、deadline等</a:t>
            </a:r>
            <a:endParaRPr lang="zh-CN" altLang="en-US" sz="1400" b="0" i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1400" b="0" i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IO记账，如统计提交到块设备的IO总量，IO延迟等信息</a:t>
            </a:r>
            <a:endParaRPr lang="zh-CN" altLang="en-US" sz="1400" b="0" i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9780" y="843915"/>
            <a:ext cx="4841875" cy="22987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095500" y="6452235"/>
            <a:ext cx="516890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图1</a:t>
            </a:r>
            <a:endParaRPr lang="zh-CN" altLang="en-US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117840" y="2990850"/>
            <a:ext cx="516890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图</a:t>
            </a:r>
            <a:r>
              <a:rPr lang="en-US" altLang="zh-CN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2</a:t>
            </a:r>
            <a:endParaRPr lang="en-US" altLang="zh-CN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30800" y="4926965"/>
            <a:ext cx="6594475" cy="16764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None/>
            </a:pP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使用单队列（Single-queue/SQ）架构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的块层对于每个IO都有相当大的开销；如图</a:t>
            </a:r>
            <a:r>
              <a:rPr lang="en-US" altLang="zh-CN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2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简化图，具体来说，有如下三个主要问题：</a:t>
            </a:r>
            <a:endParaRPr lang="zh-CN" altLang="en-US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请求队列锁争用：多个线程并发访问单一请求队列导致剧烈的锁竞争</a:t>
            </a:r>
            <a:endParaRPr lang="zh-CN" altLang="en-US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硬件中断：高 IOPS 产生大量中断，通常需要硬件中断和核间中断完成一次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IO。</a:t>
            </a:r>
            <a:endParaRPr lang="zh-CN" altLang="en-US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远端内存访问：非共享缓存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CPU 之间因请求队列锁访问导致远端内存延迟问题。</a:t>
            </a:r>
            <a:endParaRPr lang="zh-CN" altLang="en-US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block IO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7355" y="1324610"/>
            <a:ext cx="4507865" cy="52679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27675" y="1435418"/>
            <a:ext cx="5080000" cy="337185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多队列（multi-queue/MQ）的块设备层架构</a:t>
            </a:r>
            <a:endParaRPr lang="zh-CN" altLang="en-US" sz="1600"/>
          </a:p>
        </p:txBody>
      </p:sp>
      <p:sp>
        <p:nvSpPr>
          <p:cNvPr id="6" name="文本框 5"/>
          <p:cNvSpPr txBox="1"/>
          <p:nvPr/>
        </p:nvSpPr>
        <p:spPr>
          <a:xfrm>
            <a:off x="4935220" y="1935480"/>
            <a:ext cx="6704965" cy="3753485"/>
          </a:xfrm>
          <a:prstGeom prst="rect">
            <a:avLst/>
          </a:prstGeom>
        </p:spPr>
        <p:txBody>
          <a:bodyPr wrap="square">
            <a:spAutoFit/>
          </a:bodyPr>
          <a:p>
            <a:pPr indent="0" algn="l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None/>
            </a:pP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blk-mq中使用了两层队列，将单个请求队列锁的竞争分散多个队列中，极大的提高了Block Layer并发处理IO的能力。两层队列的设计分工明确:</a:t>
            </a:r>
            <a:endParaRPr lang="zh-CN" altLang="en-US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软件暂存队列（Software Staging Queue）：blk-mq中为每个cpu分配一个软件队列，bio的提交/完成处理、IO请求暂存（合并、排序等）、IO请求标记、IO调度、IO记账都在这个队列上进行。由于每个cpu有单独的队列，所以每个cpu上的这些IO操作可以同时进行，而</a:t>
            </a:r>
            <a:r>
              <a:rPr lang="zh-CN" altLang="en-US" sz="1400" b="1">
                <a:solidFill>
                  <a:srgbClr val="E70012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不存在锁竞争问题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。</a:t>
            </a:r>
            <a:endParaRPr lang="zh-CN" altLang="en-US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硬件派发队列（Hardware Dispatch Queue）：blk-mq为存储器件的每个硬件队列（目前多数存储器件只有1个）分配一个硬件派发队列，负责存放软件队列往这个硬件队列派发的IO请求。在存储设备驱动初始化时，blk-mq会通过固定的映射关系将一个或多个软件队列映射（map）到一个硬件派发队列（同时保证映射到每个硬件队列的软件队列数量基本一致），之后这些软件队列上的IO请求会往对应的硬件队列上派发。</a:t>
            </a:r>
            <a:endParaRPr lang="zh-CN" altLang="en-US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34610" y="5807075"/>
            <a:ext cx="6505575" cy="8661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lang="en-US" altLang="zh-CN" sz="1400">
                <a:solidFill>
                  <a:srgbClr val="E70012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Linux 3.19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内核在</a:t>
            </a:r>
            <a:r>
              <a:rPr lang="en-US" altLang="zh-CN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block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层增加了一个</a:t>
            </a:r>
            <a:r>
              <a:rPr lang="en-US" altLang="zh-CN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multi-queue block layer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，来更好的支持</a:t>
            </a:r>
            <a:r>
              <a:rPr lang="en-US" altLang="zh-CN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multi-queue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机制的设备。在</a:t>
            </a:r>
            <a:r>
              <a:rPr lang="zh-CN" altLang="en-US" sz="1400">
                <a:solidFill>
                  <a:srgbClr val="E70012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Linux-5.0</a:t>
            </a:r>
            <a:r>
              <a:rPr lang="zh-CN" altLang="en-US" sz="14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上，所有基于SQ的块设备驱动都完成了向MQ框架的转化，Block Layer的SQ框架和相关IO调度器被完全移除。</a:t>
            </a:r>
            <a:endParaRPr lang="zh-CN" altLang="en-US" sz="14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论文分享和讨论 </a:t>
            </a:r>
            <a:r>
              <a:rPr lang="en-US" altLang="zh-CN" dirty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FlashFQ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605" y="1273017"/>
            <a:ext cx="5271621" cy="278660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07605" y="4186517"/>
            <a:ext cx="5271621" cy="2311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闪存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SSD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具备高性能，但不同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操作资源占用不均。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多任务系统中，重任务（如大块写）易阻塞轻任务（如小块读）。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现有基于时间片的调度器（如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 CFQ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公平性有限。难以利用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SSD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的并行特性，响应性差。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68534" y="1273017"/>
            <a:ext cx="5271621" cy="1572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研究目标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公平性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（各任务按比例获取资源）。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提高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响应性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（减少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延迟）。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充分利用闪存的并行性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68534" y="3805529"/>
            <a:ext cx="5271621" cy="1941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核心机制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节制的请求分发（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Throttled Dispatch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限制激进任务，平衡资源分配。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预期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Anticipation for Fairness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解决任务“欺骗性空闲”导致的公平性问题。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en-US" sz="1800" b="1" dirty="0" smtClean="0"/>
              <a:t>企业级</a:t>
            </a:r>
            <a:r>
              <a:rPr lang="en-US" altLang="zh-CN" sz="1800" b="1" dirty="0" smtClean="0"/>
              <a:t>SSD</a:t>
            </a:r>
            <a:r>
              <a:rPr lang="zh-CN" altLang="en-US" sz="1800" b="1" dirty="0" smtClean="0"/>
              <a:t>多租户下的性能公平和性能隔离算法研究</a:t>
            </a:r>
            <a:endParaRPr lang="en-US" altLang="zh-CN" sz="1800" b="1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zh-CN" altLang="en-US" sz="1200" dirty="0" smtClean="0"/>
              <a:t>项目组成员介绍</a:t>
            </a:r>
            <a:endParaRPr lang="zh-CN" altLang="en-US" sz="12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zh-CN" altLang="en-US" sz="1200" dirty="0" smtClean="0"/>
              <a:t>论文分享和讨论</a:t>
            </a:r>
            <a:endParaRPr lang="zh-CN" altLang="en-US" sz="1200" dirty="0" smtClean="0"/>
          </a:p>
          <a:p>
            <a:r>
              <a:rPr lang="en-US" altLang="zh-CN" sz="1800" b="1" dirty="0" smtClean="0"/>
              <a:t>Q&amp;A</a:t>
            </a:r>
            <a:endParaRPr lang="zh-CN" altLang="en-US" sz="1800" b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论文分享和讨论 </a:t>
            </a:r>
            <a:r>
              <a:rPr lang="en-US" altLang="zh-CN" dirty="0"/>
              <a:t>– </a:t>
            </a:r>
            <a:r>
              <a:rPr lang="en-US" altLang="zh-CN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FlashFQ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60960" y="1310428"/>
            <a:ext cx="5271621" cy="1203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实验设计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测试场景：多种任务组合（小文件读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大块写）。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对比方法：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 CFQ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FIOS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4-Tag SFQ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0957" y="2658593"/>
            <a:ext cx="5271621" cy="2311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公平性：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FlashFQ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在多任务场景下实现了接近理想的资源分配。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响应性：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相比其他方法，显著降低了请求的最大响应时间。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0958" y="4836059"/>
            <a:ext cx="5271621" cy="1572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结论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FlashFQ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创新性地结合经典公平队列调度和闪存特性优化。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在高并发场景下同时实现了公平性和响应性。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9438" y="894091"/>
            <a:ext cx="4593313" cy="285725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438" y="3896855"/>
            <a:ext cx="3865331" cy="279652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2.6 I/O schedulers</a:t>
            </a:r>
            <a:endParaRPr lang="zh-CN" altLang="en-US" dirty="0"/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322580" y="1236345"/>
          <a:ext cx="5295900" cy="23774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37565"/>
                <a:gridCol w="4458335"/>
              </a:tblGrid>
              <a:tr h="381000">
                <a:tc>
                  <a:txBody>
                    <a:bodyPr/>
                    <a:p>
                      <a:pPr indent="0" algn="just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背景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indent="0" algn="just" fontAlgn="auto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Linux 2.6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内核引入了支持多种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I/O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调度器的机制，包括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Anticipatory(AS)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、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Deadline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、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noop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和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Completely Fair Queuing (CFQ)</a:t>
                      </a:r>
                      <a:endParaRPr lang="en-US" altLang="zh-CN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indent="0" algn="l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研究目标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indent="0" algn="just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量化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Linux 2.6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中四种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I/O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调度器在不同工作负载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(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如邮件服务器、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Web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服务器、文件服务器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)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和硬件配置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(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单磁盘、多磁盘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RAID)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下的性能表现。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4131945" y="6434455"/>
            <a:ext cx="806005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6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hlinkClick r:id="rId2" action="ppaction://hlinkfile"/>
              </a:rPr>
              <a:t>https://www.thomas-krenn.com/de/wikiDE/images/2/24/Linux-storage-stack-diagram_v3.17.pdf</a:t>
            </a:r>
            <a:endParaRPr lang="en-US" altLang="zh-CN" sz="1600" dirty="0" smtClean="0">
              <a:solidFill>
                <a:schemeClr val="tx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612775" y="3734435"/>
            <a:ext cx="3806190" cy="270002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067560" y="5207000"/>
            <a:ext cx="701675" cy="50927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5160" y="1273175"/>
            <a:ext cx="6279515" cy="487235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197215" y="4739640"/>
            <a:ext cx="1089025" cy="11176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2.6 I/O schedulers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07720" y="1401445"/>
            <a:ext cx="10632440" cy="829945"/>
          </a:xfrm>
          <a:prstGeom prst="rect">
            <a:avLst/>
          </a:prstGeom>
        </p:spPr>
        <p:txBody>
          <a:bodyPr wrap="square">
            <a:spAutoFit/>
          </a:bodyPr>
          <a:p>
            <a:pPr indent="0" algn="just" fontAlgn="auto">
              <a:lnSpc>
                <a:spcPct val="150000"/>
              </a:lnSpc>
            </a:pP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调度器（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 Scheduler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）是操作系统用来决定块设备上</a:t>
            </a:r>
            <a:r>
              <a:rPr lang="en-US" altLang="zh-CN" sz="1600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操作提交顺序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的方法。目的是提高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吞吐量，二是降低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响应时间。由于</a:t>
            </a:r>
            <a:r>
              <a:rPr 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指标互相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矛盾，为了平衡这两者，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调度器提供了多种调度算法来适应不同的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请求场景。</a:t>
            </a:r>
            <a:endParaRPr lang="zh-CN" altLang="en-US" sz="16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1790" y="1070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en-US" altLang="zh-CN" sz="20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IO</a:t>
            </a:r>
            <a:r>
              <a:rPr lang="zh-CN" altLang="en-US" sz="20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调度器</a:t>
            </a:r>
            <a:endParaRPr lang="zh-CN" altLang="en-US" sz="2000" dirty="0" smtClean="0">
              <a:solidFill>
                <a:schemeClr val="bg1">
                  <a:lumMod val="6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1790" y="23660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en-US" sz="20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NOOP</a:t>
            </a:r>
            <a:endParaRPr lang="en-US" sz="2000" dirty="0" smtClean="0">
              <a:solidFill>
                <a:schemeClr val="bg1">
                  <a:lumMod val="6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58520" y="2681605"/>
            <a:ext cx="10582275" cy="829945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50000"/>
              </a:lnSpc>
              <a:buClrTx/>
              <a:buSzTx/>
              <a:buFontTx/>
            </a:pP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No Operation. 什么都不做，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也叫电梯调度算法，将IO请求放入一个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FIFO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队列中，然后逐个执行这些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请求。对于磁盘上连续的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请求，会适当做一些合并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。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（</a:t>
            </a:r>
            <a:r>
              <a:rPr lang="zh-CN" altLang="en-US" sz="1600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不重新组织</a:t>
            </a:r>
            <a:r>
              <a:rPr lang="en-US" altLang="zh-CN" sz="1600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请求顺序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）</a:t>
            </a:r>
            <a:endParaRPr lang="zh-CN" altLang="en-US" sz="16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51790" y="392557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en-US" sz="20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Deadline</a:t>
            </a:r>
            <a:endParaRPr lang="en-US" sz="2000" dirty="0" smtClean="0">
              <a:solidFill>
                <a:schemeClr val="bg1">
                  <a:lumMod val="6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35355" y="4281805"/>
            <a:ext cx="10459720" cy="829945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50000"/>
              </a:lnSpc>
              <a:buClrTx/>
              <a:buSzTx/>
              <a:buFontTx/>
            </a:pP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Deadline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算法的核心在于保证每个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请求在一定的时间内一定要被服务到，以此来避免某个请求饥饿。</a:t>
            </a:r>
            <a:r>
              <a:rPr 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Deadline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额外分别为读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和写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提供了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FIFO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队列。</a:t>
            </a:r>
            <a:endParaRPr lang="zh-CN" altLang="en-US" sz="16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23240" y="6083300"/>
            <a:ext cx="791972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 sz="16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具体细节参考：</a:t>
            </a:r>
            <a:r>
              <a:rPr lang="en-US" altLang="zh-CN" sz="16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</a:t>
            </a:r>
            <a:r>
              <a:rPr lang="en-US" altLang="zh-CN" sz="16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hlinkClick r:id="rId1" action="ppaction://hlinkfile"/>
              </a:rPr>
              <a:t>https://mp.weixin.qq.com/s/LfV1WlrJXL9zJtm8xPgNog</a:t>
            </a:r>
            <a:endParaRPr lang="en-US" altLang="zh-CN" sz="1600" dirty="0" smtClean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pic>
        <p:nvPicPr>
          <p:cNvPr id="18" name="图片 17"/>
          <p:cNvPicPr/>
          <p:nvPr/>
        </p:nvPicPr>
        <p:blipFill>
          <a:blip r:embed="rId2"/>
          <a:stretch>
            <a:fillRect/>
          </a:stretch>
        </p:blipFill>
        <p:spPr>
          <a:xfrm>
            <a:off x="7363460" y="4919980"/>
            <a:ext cx="3890645" cy="164655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2.6 I/O schedulers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07720" y="1401445"/>
            <a:ext cx="10632440" cy="1198880"/>
          </a:xfrm>
          <a:prstGeom prst="rect">
            <a:avLst/>
          </a:prstGeom>
        </p:spPr>
        <p:txBody>
          <a:bodyPr wrap="square">
            <a:spAutoFit/>
          </a:bodyPr>
          <a:p>
            <a:pPr indent="0" algn="just" fontAlgn="auto">
              <a:lnSpc>
                <a:spcPct val="150000"/>
              </a:lnSpc>
            </a:pP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有个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I/O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发生的时候，如果又有进程请求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I/O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操作，则将产生一个默认的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6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毫秒猜测时间，猜测下一个进程请求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I/O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是要干什么的。这个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I/O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调度器对读操作优化服务时间，在提供一个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I/O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的时候进行短时间等待，使进程能够提交到另外的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I/O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。</a:t>
            </a:r>
            <a:r>
              <a:rPr lang="en-US" altLang="zh-CN" sz="1600" b="1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Anticipatory </a:t>
            </a:r>
            <a:r>
              <a:rPr lang="zh-CN" altLang="en-US" sz="1600" b="1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算法从</a:t>
            </a:r>
            <a:r>
              <a:rPr lang="en-US" altLang="zh-CN" sz="1600" b="1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Linux 2.6.33 </a:t>
            </a:r>
            <a:r>
              <a:rPr lang="zh-CN" altLang="en-US" sz="1600" b="1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版本后被删除了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，因为使用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CFQ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通过配置也能达到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Anticipatory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的效果。</a:t>
            </a:r>
            <a:endParaRPr lang="zh-CN" altLang="en-US" sz="16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1790" y="1070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en-US" altLang="zh-CN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Anticipatory</a:t>
            </a:r>
            <a:r>
              <a:rPr lang="zh-CN" altLang="en-US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算法</a:t>
            </a:r>
            <a:endParaRPr lang="zh-CN" altLang="en-US" sz="2000" dirty="0" smtClean="0">
              <a:solidFill>
                <a:schemeClr val="tx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1790" y="278257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en-US" altLang="zh-CN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CFQ</a:t>
            </a:r>
            <a:r>
              <a:rPr lang="zh-CN" altLang="en-US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（</a:t>
            </a:r>
            <a:r>
              <a:rPr lang="en-US" altLang="zh-CN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Completely Fair Queuing</a:t>
            </a:r>
            <a:r>
              <a:rPr lang="zh-CN" altLang="en-US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）完全公平算法</a:t>
            </a:r>
            <a:endParaRPr lang="zh-CN" altLang="en-US" sz="2000" dirty="0" smtClean="0">
              <a:solidFill>
                <a:schemeClr val="tx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58520" y="3098165"/>
            <a:ext cx="10582275" cy="1198880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50000"/>
              </a:lnSpc>
              <a:buClrTx/>
              <a:buSzTx/>
              <a:buFontTx/>
            </a:pP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CFQ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是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Linux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内核默认的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IO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调度算法（从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Linux 2.6.18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起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），它尝试为所有需要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IO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的进程分配请求队列和时间片。每个进程根据其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IO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优先级获得时间片，并在时间片内发送其读写请求给底层块设备。此算法旨在提供公平的</a:t>
            </a:r>
            <a:r>
              <a:rPr lang="en-US" altLang="zh-CN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IO </a:t>
            </a:r>
            <a:r>
              <a:rPr lang="zh-CN" altLang="en-US" sz="160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资源分配，适用于多任务环境。</a:t>
            </a:r>
            <a:endParaRPr lang="zh-CN" altLang="en-US" sz="160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23240" y="6083300"/>
            <a:ext cx="791972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 sz="16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具体细节参考：</a:t>
            </a:r>
            <a:r>
              <a:rPr lang="en-US" altLang="zh-CN" sz="16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</a:t>
            </a:r>
            <a:r>
              <a:rPr lang="en-US" altLang="zh-CN" sz="16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hlinkClick r:id="rId1" action="ppaction://hlinkfile"/>
              </a:rPr>
              <a:t>https://www.kernel.org/doc/Documentation/block/cfq-iosched.txt</a:t>
            </a:r>
            <a:endParaRPr lang="en-US" altLang="zh-CN" sz="1600" dirty="0" smtClean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2.6 I/O schedulers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51790" y="1070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zh-CN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总结</a:t>
            </a:r>
            <a:endParaRPr lang="zh-CN" sz="2000" dirty="0" smtClean="0">
              <a:solidFill>
                <a:schemeClr val="tx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532755" y="6223635"/>
            <a:ext cx="791972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 sz="16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参考：</a:t>
            </a:r>
            <a:r>
              <a:rPr lang="en-US" altLang="zh-CN" sz="16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</a:t>
            </a:r>
            <a:r>
              <a:rPr lang="en-US" altLang="zh-CN" sz="16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hlinkClick r:id="rId1" action="ppaction://hlinkfile"/>
              </a:rPr>
              <a:t>https://mp.weixin.qq.com/s/UGdcE_CJNBaenAyX71RUOA</a:t>
            </a:r>
            <a:endParaRPr lang="en-US" altLang="zh-CN" sz="1600" dirty="0" smtClean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875" y="1237615"/>
            <a:ext cx="5773420" cy="457390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686800" y="4965700"/>
            <a:ext cx="2313305" cy="721995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685" y="1075055"/>
            <a:ext cx="4067810" cy="578294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2.6 I/O schedulers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51790" y="1070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zh-CN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性能评估</a:t>
            </a:r>
            <a:endParaRPr lang="zh-CN" sz="2000" dirty="0" smtClean="0">
              <a:solidFill>
                <a:schemeClr val="tx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20" y="1569085"/>
            <a:ext cx="6593840" cy="4154170"/>
          </a:xfrm>
          <a:prstGeom prst="rect">
            <a:avLst/>
          </a:prstGeom>
        </p:spPr>
        <p:txBody>
          <a:bodyPr wrap="square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硬件配置：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单磁盘系统：单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CPU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，单个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10,000 RPM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磁盘。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RAID-5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系统：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核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NUMA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架构，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RAID-5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配置（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块磁盘）。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RAID-0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系统：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16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核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SMP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架构，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28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块磁盘组成的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RAID-0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配置。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工作负载：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Web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服务器：随机读取小文件（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4KB-64KB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文件服务器：随机读写文件，读写比例为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80%:20%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邮件服务器：混合随机读取、创建和删除文件。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元数据操作：随机文件创建、写入和删除。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顺序读写：连续读取或写入文件（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64KB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块大小）。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2.6 I/O schedulers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51790" y="1070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zh-CN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性能评估</a:t>
            </a:r>
            <a:r>
              <a:rPr lang="en-US" altLang="zh-CN" sz="2000" dirty="0" smtClean="0">
                <a:sym typeface="+mn-ea"/>
              </a:rPr>
              <a:t>–</a:t>
            </a:r>
            <a:r>
              <a:rPr lang="zh-CN" sz="20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单磁盘系统</a:t>
            </a:r>
            <a:r>
              <a:rPr lang="en-US" altLang="zh-CN" sz="2000" dirty="0" smtClean="0">
                <a:sym typeface="+mn-ea"/>
              </a:rPr>
              <a:t> </a:t>
            </a:r>
            <a:endParaRPr lang="en-US" altLang="zh-CN" sz="2000" dirty="0" smtClean="0">
              <a:solidFill>
                <a:schemeClr val="tx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20" y="1569085"/>
            <a:ext cx="6593840" cy="4523105"/>
          </a:xfrm>
          <a:prstGeom prst="rect">
            <a:avLst/>
          </a:prstGeom>
        </p:spPr>
        <p:txBody>
          <a:bodyPr wrap="square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总体表现：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Deadline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Noop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CFQ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调度器性能相近，差异在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以内。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调度器性能最差，在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ext3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xfs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文件系统上分别落后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4.6%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13%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随机操作：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在随机读密集型工作负载（如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Web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服务器）下，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调度器表现最差，相较于其他调度器有显著劣势。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顺序操作：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调度器在顺序读取中表现最佳，吞吐量比其他调度器平均高出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130%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在顺序写入场景下，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ext3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表现最佳，而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xfs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Noop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表现最佳。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7715" y="867410"/>
            <a:ext cx="2814320" cy="235521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09280" y="3136265"/>
            <a:ext cx="3536315" cy="33718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1600">
                <a:solidFill>
                  <a:srgbClr val="000000"/>
                </a:solidFill>
                <a:latin typeface="Times-Roman"/>
                <a:ea typeface="Times-Roman"/>
              </a:rPr>
              <a:t>Aggregate Response Time (Normalized)</a:t>
            </a:r>
            <a:endParaRPr lang="en-US" altLang="zh-CN" sz="1600">
              <a:solidFill>
                <a:srgbClr val="000000"/>
              </a:solidFill>
              <a:latin typeface="Times-Roman"/>
              <a:ea typeface="Times-Roman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640" y="3963035"/>
            <a:ext cx="4913630" cy="196405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2.6 I/O schedulers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51790" y="1070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zh-CN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性能评估</a:t>
            </a:r>
            <a:r>
              <a:rPr lang="en-US" altLang="zh-CN" sz="2000" dirty="0" smtClean="0">
                <a:sym typeface="+mn-ea"/>
              </a:rPr>
              <a:t>–</a:t>
            </a:r>
            <a:r>
              <a:rPr lang="en-US" altLang="zh-CN" sz="20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RAID-5</a:t>
            </a:r>
            <a:r>
              <a:rPr lang="zh-CN" sz="20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系统</a:t>
            </a:r>
            <a:r>
              <a:rPr lang="en-US" altLang="zh-CN" sz="2000" dirty="0" smtClean="0">
                <a:sym typeface="+mn-ea"/>
              </a:rPr>
              <a:t> </a:t>
            </a:r>
            <a:endParaRPr lang="en-US" altLang="zh-CN" sz="2000" dirty="0" smtClean="0">
              <a:solidFill>
                <a:schemeClr val="tx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20" y="1472565"/>
            <a:ext cx="6593840" cy="5262245"/>
          </a:xfrm>
          <a:prstGeom prst="rect">
            <a:avLst/>
          </a:prstGeom>
        </p:spPr>
        <p:txBody>
          <a:bodyPr wrap="square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总体表现：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Deadline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调度器在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ext3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xfs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文件系统上均提供最高性能。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调度器之间的性能差异在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ext3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上较小（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4.5%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以内），但在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xfs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上差异显著，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落后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Deadline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145%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顺序操作：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调度器在顺序读取中仍表现最佳，但其优势相较单磁盘系统显著缩小。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CFQ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调度器在顺序写入中表现最佳，其性能比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Noop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分别高出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22%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15%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调优效果：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调整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nr_requests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参数（从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128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增加到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2560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）后，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CFQ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性能显著提升，成为调优后的最佳选择。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09280" y="3136265"/>
            <a:ext cx="3536315" cy="33718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1600">
                <a:solidFill>
                  <a:srgbClr val="000000"/>
                </a:solidFill>
                <a:latin typeface="Times-Roman"/>
                <a:ea typeface="Times-Roman"/>
              </a:rPr>
              <a:t>Aggregate Response Time (Normalized)</a:t>
            </a:r>
            <a:endParaRPr lang="en-US" altLang="zh-CN" sz="1600">
              <a:solidFill>
                <a:srgbClr val="000000"/>
              </a:solidFill>
              <a:latin typeface="Times-Roman"/>
              <a:ea typeface="Times-Roman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44080" y="1160780"/>
            <a:ext cx="2331720" cy="19754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800" y="1161415"/>
            <a:ext cx="2211070" cy="195453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835" y="4362450"/>
            <a:ext cx="4439920" cy="178054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2.6 I/O schedulers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51790" y="1070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zh-CN" sz="2000" dirty="0" smtClean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性能评估</a:t>
            </a:r>
            <a:r>
              <a:rPr lang="en-US" altLang="zh-CN" sz="2000" dirty="0" smtClean="0">
                <a:sym typeface="+mn-ea"/>
              </a:rPr>
              <a:t>–</a:t>
            </a:r>
            <a:r>
              <a:rPr lang="en-US" altLang="zh-CN" sz="20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RAID-0</a:t>
            </a:r>
            <a:r>
              <a:rPr lang="zh-CN" sz="2000" dirty="0" smtClean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系统</a:t>
            </a:r>
            <a:r>
              <a:rPr lang="en-US" altLang="zh-CN" sz="2000" dirty="0" smtClean="0">
                <a:sym typeface="+mn-ea"/>
              </a:rPr>
              <a:t> </a:t>
            </a:r>
            <a:endParaRPr lang="en-US" altLang="zh-CN" sz="2000" dirty="0" smtClean="0">
              <a:solidFill>
                <a:schemeClr val="tx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20" y="1569085"/>
            <a:ext cx="6593840" cy="3415030"/>
          </a:xfrm>
          <a:prstGeom prst="rect">
            <a:avLst/>
          </a:prstGeom>
        </p:spPr>
        <p:txBody>
          <a:bodyPr wrap="square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总体表现：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Deadline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调度器在随机读取工作负载（如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Web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服务器）中表现最佳，比其他调度器高出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62%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对于顺序读写，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ext3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Noop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表现最佳，而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xfs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CFQ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Deadline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表现更好。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调优效果：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RAID-0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系统中，增加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nr_requests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参数对调度器性能的影响不明显，结果表现出较大波动。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53275" y="1959610"/>
            <a:ext cx="5038725" cy="203009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232140" y="51638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dirty="0" smtClean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linux 2.6 I/O schedulers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51790" y="1070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总结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2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6920" y="4906645"/>
            <a:ext cx="11216005" cy="1568450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结论：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不存在单一调度器能够在所有场景中提供最佳性能。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调度器的选择需根据硬件配置、工作负载类型和文件系统综合考虑。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CFQ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调度器在调优后表现出最好的潜力，特别是在多任务环境中的公平性和吞吐量优化。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/>
        </p:nvGraphicFramePr>
        <p:xfrm>
          <a:off x="736600" y="1621790"/>
          <a:ext cx="10772775" cy="29413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833245"/>
                <a:gridCol w="3855085"/>
                <a:gridCol w="5084445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I/O</a:t>
                      </a: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调度算法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优势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劣势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/</a:t>
                      </a: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适用场景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Anticipatory (AS)</a:t>
                      </a:r>
                      <a:endParaRPr lang="en-US" altLang="zh-CN" sz="180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在小规模系统和顺序读取场景中表现出色。</a:t>
                      </a: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随机读写性能差，对大型</a:t>
                      </a:r>
                      <a:r>
                        <a:rPr lang="en-US" altLang="zh-CN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RAID</a:t>
                      </a: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系统支持不足。</a:t>
                      </a: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Deadline</a:t>
                      </a:r>
                      <a:endParaRPr lang="en-US" altLang="zh-CN" sz="180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在多数工作负载中提供稳定性能，特别是在随机读取场景中表现优异。</a:t>
                      </a: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适合需要低延迟和高吞吐量的读密集型工作负载。</a:t>
                      </a: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Noop</a:t>
                      </a:r>
                      <a:endParaRPr lang="en-US" altLang="zh-CN" sz="180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开销最小，在硬件调度功能强大的环境中（如</a:t>
                      </a:r>
                      <a:r>
                        <a:rPr lang="en-US" altLang="zh-CN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RAID</a:t>
                      </a: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控制器）表现出色。</a:t>
                      </a: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非磁盘设备（如内存设备）或高效硬件调度环境。</a:t>
                      </a: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CFQ</a:t>
                      </a:r>
                      <a:endParaRPr lang="en-US" altLang="zh-CN" sz="180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在多任务环境中提供良好的公平性，可通过调优提升性能。</a:t>
                      </a: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在顺序读取场景中可能成为性能瓶颈。</a:t>
                      </a: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607861" y="3020367"/>
            <a:ext cx="7167347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zh-CN" altLang="en-US" sz="2400" b="1" dirty="0"/>
              <a:t>企业级</a:t>
            </a:r>
            <a:r>
              <a:rPr lang="en-US" altLang="zh-CN" sz="2400" b="1" dirty="0"/>
              <a:t>SSD</a:t>
            </a:r>
            <a:r>
              <a:rPr lang="zh-CN" altLang="en-US" sz="2400" b="1" dirty="0"/>
              <a:t>多租户下的性能公平和性能隔离算法研究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23855" y="2510443"/>
            <a:ext cx="41480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Question?</a:t>
            </a:r>
            <a:endParaRPr lang="zh-CN" altLang="en-US" sz="6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项目组成员介绍 </a:t>
            </a:r>
            <a:endParaRPr lang="zh-CN" altLang="en-US" dirty="0"/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347151" y="1732915"/>
          <a:ext cx="8798560" cy="3451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7530"/>
                <a:gridCol w="1148762"/>
                <a:gridCol w="2651670"/>
                <a:gridCol w="3170555"/>
              </a:tblGrid>
              <a:tr h="370840">
                <a:tc>
                  <a:txBody>
                    <a:bodyPr/>
                    <a:p>
                      <a:pPr algn="ctr"/>
                      <a:r>
                        <a:rPr lang="zh-CN" altLang="en-US" b="1" dirty="0" smtClean="0">
                          <a:solidFill>
                            <a:schemeClr val="tx1"/>
                          </a:solidFill>
                        </a:rPr>
                        <a:t>预计研发周期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p>
                      <a:r>
                        <a:rPr lang="en-US" altLang="zh-CN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zh-CN" altLang="en-US" b="0" dirty="0" smtClean="0">
                          <a:solidFill>
                            <a:schemeClr val="tx1"/>
                          </a:solidFill>
                        </a:rPr>
                        <a:t>年 （</a:t>
                      </a:r>
                      <a:r>
                        <a:rPr lang="en-US" altLang="zh-CN" b="0" dirty="0" smtClean="0">
                          <a:solidFill>
                            <a:schemeClr val="tx1"/>
                          </a:solidFill>
                        </a:rPr>
                        <a:t>2025/1</a:t>
                      </a:r>
                      <a:r>
                        <a:rPr lang="en-US" altLang="zh-CN" b="0" baseline="0" dirty="0" smtClean="0">
                          <a:solidFill>
                            <a:schemeClr val="tx1"/>
                          </a:solidFill>
                        </a:rPr>
                        <a:t> – 2026/1</a:t>
                      </a:r>
                      <a:r>
                        <a:rPr lang="zh-CN" altLang="en-US" b="0" dirty="0" smtClean="0">
                          <a:solidFill>
                            <a:schemeClr val="tx1"/>
                          </a:solidFill>
                        </a:rPr>
                        <a:t>）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40055">
                <a:tc rowSpan="7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 dirty="0" smtClean="0">
                          <a:solidFill>
                            <a:schemeClr val="tx1"/>
                          </a:solidFill>
                        </a:rPr>
                        <a:t>学校投入</a:t>
                      </a:r>
                      <a:endParaRPr lang="en-US" altLang="zh-CN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 anchorCtr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0" baseline="0" dirty="0" smtClean="0">
                          <a:solidFill>
                            <a:schemeClr val="tx1"/>
                          </a:solidFill>
                        </a:rPr>
                        <a:t>指导老师</a:t>
                      </a:r>
                      <a:endParaRPr lang="zh-CN" altLang="en-US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b="1" baseline="0" dirty="0" smtClean="0">
                          <a:solidFill>
                            <a:schemeClr val="tx1"/>
                          </a:solidFill>
                          <a:sym typeface="+mn-ea"/>
                        </a:rPr>
                        <a:t>韩国军</a:t>
                      </a:r>
                      <a:r>
                        <a:rPr lang="en-US" altLang="zh-CN" sz="1800" b="1" baseline="0" dirty="0" smtClean="0">
                          <a:solidFill>
                            <a:schemeClr val="tx1"/>
                          </a:solidFill>
                          <a:sym typeface="+mn-ea"/>
                        </a:rPr>
                        <a:t> </a:t>
                      </a:r>
                      <a:r>
                        <a:rPr lang="zh-CN" altLang="en-US" sz="1800" b="1" baseline="0" dirty="0" smtClean="0">
                          <a:solidFill>
                            <a:schemeClr val="tx1"/>
                          </a:solidFill>
                          <a:sym typeface="+mn-ea"/>
                        </a:rPr>
                        <a:t>教授</a:t>
                      </a:r>
                      <a:r>
                        <a:rPr lang="en-US" altLang="zh-CN" sz="1800" b="1" baseline="0" dirty="0" smtClean="0">
                          <a:solidFill>
                            <a:schemeClr val="tx1"/>
                          </a:solidFill>
                          <a:sym typeface="+mn-ea"/>
                        </a:rPr>
                        <a:t> </a:t>
                      </a:r>
                      <a:endParaRPr lang="en-US" altLang="zh-CN" sz="1800" b="1" baseline="0" dirty="0" smtClean="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40055">
                <a:tc vMerge="1">
                  <a:tcPr anchor="ctr" anchorCtr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b="0" dirty="0" smtClean="0">
                          <a:solidFill>
                            <a:schemeClr val="tx1"/>
                          </a:solidFill>
                        </a:rPr>
                        <a:t>负责人 </a:t>
                      </a:r>
                      <a:endParaRPr lang="en-US" altLang="zh-CN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b="1" dirty="0" smtClean="0">
                          <a:solidFill>
                            <a:schemeClr val="tx1"/>
                          </a:solidFill>
                          <a:sym typeface="+mn-ea"/>
                        </a:rPr>
                        <a:t>薛拯</a:t>
                      </a:r>
                      <a:r>
                        <a:rPr lang="en-US" altLang="zh-CN" sz="1800" b="1" dirty="0" smtClean="0">
                          <a:solidFill>
                            <a:schemeClr val="tx1"/>
                          </a:solidFill>
                          <a:sym typeface="+mn-ea"/>
                        </a:rPr>
                        <a:t>     </a:t>
                      </a:r>
                      <a:r>
                        <a:rPr lang="zh-CN" altLang="en-US" sz="1800" b="1" dirty="0" smtClean="0">
                          <a:solidFill>
                            <a:schemeClr val="tx1"/>
                          </a:solidFill>
                          <a:sym typeface="+mn-ea"/>
                        </a:rPr>
                        <a:t>（博士后）</a:t>
                      </a:r>
                      <a:endParaRPr lang="zh-CN" altLang="en-US" sz="1800" b="1" baseline="0" dirty="0" smtClean="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0" baseline="0" dirty="0" smtClean="0">
                          <a:solidFill>
                            <a:schemeClr val="tx1"/>
                          </a:solidFill>
                        </a:rPr>
                        <a:t>新加入</a:t>
                      </a:r>
                      <a:endParaRPr lang="zh-CN" altLang="en-US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40055">
                <a:tc vMerge="1"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sym typeface="+mn-ea"/>
                        </a:rPr>
                        <a:t>组员 </a:t>
                      </a:r>
                      <a:endParaRPr lang="en-US" altLang="zh-CN" b="1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b="1" dirty="0" smtClean="0">
                          <a:solidFill>
                            <a:schemeClr val="tx1"/>
                          </a:solidFill>
                          <a:sym typeface="+mn-ea"/>
                        </a:rPr>
                        <a:t>胡海华（博士）</a:t>
                      </a:r>
                      <a:endParaRPr lang="zh-CN" altLang="en-US" sz="1800" b="1" baseline="0" dirty="0" smtClean="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sym typeface="+mn-ea"/>
                        </a:rPr>
                        <a:t>冷热数据分离算法项目组成员</a:t>
                      </a:r>
                      <a:endParaRPr lang="en-US" altLang="zh-CN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40055">
                <a:tc vMerge="1"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sym typeface="+mn-ea"/>
                        </a:rPr>
                        <a:t>组员 </a:t>
                      </a:r>
                      <a:endParaRPr lang="en-US" altLang="zh-CN" b="1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b="1" dirty="0" smtClean="0">
                          <a:solidFill>
                            <a:schemeClr val="tx1"/>
                          </a:solidFill>
                          <a:sym typeface="+mn-ea"/>
                        </a:rPr>
                        <a:t>朱孝昆（硕士二年级）</a:t>
                      </a:r>
                      <a:endParaRPr lang="zh-CN" altLang="en-US" sz="1800" b="1" baseline="0" dirty="0" smtClean="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sym typeface="+mn-ea"/>
                        </a:rPr>
                        <a:t>冷热数据分离算法项目组成员</a:t>
                      </a:r>
                      <a:endParaRPr lang="en-US" altLang="zh-CN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40055">
                <a:tc vMerge="1"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sym typeface="+mn-ea"/>
                        </a:rPr>
                        <a:t>组员 </a:t>
                      </a:r>
                      <a:endParaRPr lang="en-US" altLang="zh-CN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b="1" dirty="0" smtClean="0">
                          <a:solidFill>
                            <a:schemeClr val="tx1"/>
                          </a:solidFill>
                          <a:sym typeface="+mn-ea"/>
                        </a:rPr>
                        <a:t>罗蒙 </a:t>
                      </a:r>
                      <a:r>
                        <a:rPr lang="en-US" altLang="zh-CN" sz="1800" b="1" dirty="0" smtClean="0">
                          <a:solidFill>
                            <a:schemeClr val="tx1"/>
                          </a:solidFill>
                          <a:sym typeface="+mn-ea"/>
                        </a:rPr>
                        <a:t>   </a:t>
                      </a:r>
                      <a:r>
                        <a:rPr lang="zh-CN" altLang="en-US" sz="1800" b="1" dirty="0" err="1" smtClean="0">
                          <a:solidFill>
                            <a:schemeClr val="tx1"/>
                          </a:solidFill>
                          <a:sym typeface="+mn-ea"/>
                        </a:rPr>
                        <a:t>（硕士二年级）</a:t>
                      </a:r>
                      <a:endParaRPr lang="en-US" altLang="zh-CN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sym typeface="+mn-ea"/>
                        </a:rPr>
                        <a:t>冷热数据分离算法项目组成员</a:t>
                      </a:r>
                      <a:endParaRPr lang="en-US" altLang="zh-CN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40055">
                <a:tc vMerge="1"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sym typeface="+mn-ea"/>
                        </a:rPr>
                        <a:t>组员 </a:t>
                      </a:r>
                      <a:endParaRPr lang="en-US" altLang="zh-CN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1" baseline="0" dirty="0" smtClean="0">
                          <a:solidFill>
                            <a:schemeClr val="tx1"/>
                          </a:solidFill>
                        </a:rPr>
                        <a:t>黄彦棋</a:t>
                      </a:r>
                      <a:r>
                        <a:rPr lang="zh-CN" altLang="en-US" sz="1800" b="1" dirty="0" err="1" smtClean="0">
                          <a:solidFill>
                            <a:schemeClr val="tx1"/>
                          </a:solidFill>
                          <a:sym typeface="+mn-ea"/>
                        </a:rPr>
                        <a:t>（硕士一年级）</a:t>
                      </a:r>
                      <a:endParaRPr lang="zh-CN" altLang="en-US" b="1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0" baseline="0" dirty="0" smtClean="0">
                          <a:solidFill>
                            <a:schemeClr val="tx1"/>
                          </a:solidFill>
                        </a:rPr>
                        <a:t>新加入</a:t>
                      </a:r>
                      <a:endParaRPr lang="zh-CN" altLang="en-US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40055">
                <a:tc vMerge="1"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0" baseline="0" dirty="0" smtClean="0">
                          <a:solidFill>
                            <a:schemeClr val="tx1"/>
                          </a:solidFill>
                        </a:rPr>
                        <a:t>组员</a:t>
                      </a:r>
                      <a:endParaRPr lang="zh-CN" altLang="en-US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1" baseline="0" dirty="0" smtClean="0">
                          <a:solidFill>
                            <a:schemeClr val="tx1"/>
                          </a:solidFill>
                        </a:rPr>
                        <a:t>江小堃（硕士一年级）</a:t>
                      </a:r>
                      <a:endParaRPr lang="zh-CN" altLang="en-US" b="1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0" baseline="0" dirty="0" smtClean="0">
                          <a:solidFill>
                            <a:schemeClr val="tx1"/>
                          </a:solidFill>
                        </a:rPr>
                        <a:t>新加入</a:t>
                      </a:r>
                      <a:endParaRPr lang="zh-CN" altLang="en-US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ym typeface="+mn-ea"/>
              </a:rPr>
              <a:t>论文分享和讨论</a:t>
            </a:r>
            <a:r>
              <a:rPr lang="zh-CN" altLang="en-US" dirty="0" smtClean="0"/>
              <a:t> </a:t>
            </a:r>
            <a:endParaRPr lang="zh-CN" altLang="en-US" dirty="0"/>
          </a:p>
        </p:txBody>
      </p:sp>
      <p:graphicFrame>
        <p:nvGraphicFramePr>
          <p:cNvPr id="9" name="表格 8"/>
          <p:cNvGraphicFramePr/>
          <p:nvPr/>
        </p:nvGraphicFramePr>
        <p:xfrm>
          <a:off x="342900" y="1169670"/>
          <a:ext cx="11473815" cy="504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2510"/>
                <a:gridCol w="1917700"/>
                <a:gridCol w="3719195"/>
                <a:gridCol w="1070610"/>
                <a:gridCol w="119380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论文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一作及单位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期刊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/</a:t>
                      </a: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会议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发表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时间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阅读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分享人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just">
                        <a:buNone/>
                      </a:pPr>
                      <a:r>
                        <a:rPr lang="en-US" altLang="zh-CN" sz="1800" b="1" dirty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WA-</a:t>
                      </a:r>
                      <a:r>
                        <a:rPr lang="en-US" altLang="zh-CN" sz="1800" b="1" dirty="0" err="1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OPShare</a:t>
                      </a:r>
                      <a:r>
                        <a:rPr lang="en-US" altLang="zh-CN" sz="1800" dirty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: Workload adaptive over-provisioning space allocation for multi-tenant SSDs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dirty="0" err="1" smtClean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Yuhong</a:t>
                      </a:r>
                      <a:r>
                        <a:rPr lang="en-US" altLang="zh-CN" sz="1800" dirty="0" smtClean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 </a:t>
                      </a:r>
                      <a:r>
                        <a:rPr lang="en-US" altLang="zh-CN" sz="1800" dirty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Wen </a:t>
                      </a:r>
                      <a:endParaRPr lang="en-US" altLang="zh-CN" sz="1800" dirty="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800" dirty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（华科吴非团队）</a:t>
                      </a:r>
                      <a:endParaRPr lang="zh-CN" altLang="en-US" sz="1800" dirty="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just">
                        <a:buNone/>
                      </a:pPr>
                      <a:r>
                        <a:rPr lang="en-US" altLang="zh-CN" sz="1800" dirty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IEEE Transactions on Computer-aided Design of Integrated Circuits and Systems</a:t>
                      </a:r>
                      <a:endParaRPr lang="en-US" altLang="zh-CN" sz="1800" dirty="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2022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朱孝昆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just">
                        <a:buClrTx/>
                        <a:buSzTx/>
                        <a:buFontTx/>
                        <a:buNone/>
                      </a:pPr>
                      <a:r>
                        <a:rPr lang="en-US" altLang="zh-CN" b="1" dirty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CostPI</a:t>
                      </a:r>
                      <a:r>
                        <a:rPr lang="en-US" altLang="zh-CN" dirty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: Cost-effective performance isolation for shared NVMe SSDs</a:t>
                      </a:r>
                      <a:endParaRPr lang="en-US" altLang="zh-CN" dirty="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Liu, Jiahao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80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（华科冯丹团队）</a:t>
                      </a:r>
                      <a:endParaRPr lang="zh-CN" altLang="en-US" sz="1800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Proceedings of the 48th International Conference on Parallel Processing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2019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黄彦棋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just"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Towards </a:t>
                      </a:r>
                      <a:r>
                        <a:rPr lang="en-US" altLang="zh-CN" dirty="0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SLO c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omplying SSDs through </a:t>
                      </a:r>
                      <a:r>
                        <a:rPr lang="en-US" altLang="zh-CN" b="1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OPS isolation</a:t>
                      </a:r>
                      <a:endParaRPr lang="en-US" altLang="zh-CN" b="1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Kim, Jaeho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（韩国庆尚大学）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13th USENIX Conference on File and Storage Technologies (FAST 15)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2015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胡海华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just">
                        <a:buNone/>
                      </a:pPr>
                      <a:r>
                        <a:rPr lang="en-US" altLang="zh-CN" b="1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Linux block IO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: Introducing multi-queue SSD access on multi-core systems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Bj</a:t>
                      </a:r>
                      <a:r>
                        <a:rPr lang="en-US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ø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rling, Matias</a:t>
                      </a: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（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Western Digital</a:t>
                      </a: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）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Proceedings of the 6th International Systems and Storage Conference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2013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罗蒙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just">
                        <a:buNone/>
                      </a:pPr>
                      <a:r>
                        <a:rPr lang="en-US" altLang="zh-CN" b="1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FlashFQ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: A fair queueing I/O scheduler for Flash-based SSDs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Shen, Kai</a:t>
                      </a: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（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University of Rochester</a:t>
                      </a: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）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2013 USENIX Annual Technical Conference (USENIX ATC 13)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2013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江小堃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just"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Workload dependent performance evaluation of the </a:t>
                      </a:r>
                      <a:r>
                        <a:rPr lang="en-US" altLang="zh-CN" b="1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linux 2.6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 </a:t>
                      </a:r>
                      <a:r>
                        <a:rPr lang="en-US" altLang="zh-CN" b="1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I/O schedulers</a:t>
                      </a:r>
                      <a:endParaRPr lang="en-US" altLang="zh-CN" b="1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Pratt, Stephen</a:t>
                      </a: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（</a:t>
                      </a: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IBM</a:t>
                      </a: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）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Proceedings of the Linux symposium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2004</a:t>
                      </a:r>
                      <a:endParaRPr lang="en-US" altLang="zh-CN"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薛拯</a:t>
                      </a:r>
                      <a:endParaRPr lang="zh-CN" altLang="en-US"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WA-</a:t>
            </a:r>
            <a:r>
              <a:rPr lang="en-US" altLang="zh-CN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OPShare</a:t>
            </a:r>
            <a:endParaRPr lang="zh-CN" altLang="en-US" dirty="0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463550" y="1796415"/>
          <a:ext cx="5660390" cy="197485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134745"/>
                <a:gridCol w="4525645"/>
              </a:tblGrid>
              <a:tr h="987425">
                <a:tc>
                  <a:txBody>
                    <a:bodyPr/>
                    <a:p>
                      <a:pPr indent="0" algn="just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背景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indent="0" algn="just" fontAlgn="auto">
                        <a:lnSpc>
                          <a:spcPct val="120000"/>
                        </a:lnSpc>
                        <a:buNone/>
                      </a:pPr>
                      <a:r>
                        <a:rPr 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软分配：分区方案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租户公平获取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OPS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资源、共享方案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租户自由竞争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OPS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资源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</a:tr>
              <a:tr h="987425">
                <a:tc>
                  <a:txBody>
                    <a:bodyPr/>
                    <a:p>
                      <a:pPr indent="0" algn="l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研究目标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indent="0" algn="just" fontAlgn="auto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自适应工作负载</a:t>
                      </a:r>
                      <a:r>
                        <a:rPr 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对租户进行</a:t>
                      </a:r>
                      <a:r>
                        <a:rPr lang="en-US" altLang="zh-CN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OPS</a:t>
                      </a:r>
                      <a:r>
                        <a:rPr lang="zh-CN" altLang="en-US" sz="1600" b="0" spc="100">
                          <a:solidFill>
                            <a:schemeClr val="tx1"/>
                          </a:solidFill>
                          <a:uFillTx/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分配</a:t>
                      </a:r>
                      <a:endParaRPr lang="zh-CN" altLang="en-US" sz="1600" b="0" spc="100">
                        <a:solidFill>
                          <a:schemeClr val="tx1"/>
                        </a:solidFill>
                        <a:uFillTx/>
                        <a:latin typeface="Times New Roman" panose="02020603050405020304" charset="0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22580" y="4638675"/>
            <a:ext cx="6593840" cy="1224915"/>
          </a:xfrm>
          <a:prstGeom prst="rect">
            <a:avLst/>
          </a:prstGeom>
        </p:spPr>
        <p:txBody>
          <a:bodyPr wrap="square">
            <a:noAutofit/>
          </a:bodyPr>
          <a:p>
            <a:pPr fontAlgn="auto">
              <a:lnSpc>
                <a:spcPct val="150000"/>
              </a:lnSpc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写入密集型工作负载对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OPS 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资源的需求强烈，因此写入比例较大的工作负载具有较高的边际收益。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而纯读取工作负载（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“w-0%”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）很难从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OPS 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资源中受益。（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32GB/8GB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550" y="1056640"/>
            <a:ext cx="4648200" cy="51130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论文分享和讨论 </a:t>
            </a:r>
            <a:r>
              <a:rPr lang="en-US" altLang="zh-CN" dirty="0" smtClean="0"/>
              <a:t>– </a:t>
            </a:r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WA-</a:t>
            </a:r>
            <a:r>
              <a:rPr lang="en-US" altLang="zh-CN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OPShare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51790" y="1070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p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算法设计及部分实验结果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2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6245" y="1528445"/>
            <a:ext cx="10905490" cy="1471930"/>
          </a:xfrm>
          <a:prstGeom prst="rect">
            <a:avLst/>
          </a:prstGeom>
        </p:spPr>
        <p:txBody>
          <a:bodyPr wrap="square">
            <a:noAutofit/>
          </a:bodyPr>
          <a:p>
            <a:pPr fontAlgn="auto">
              <a:lnSpc>
                <a:spcPct val="150000"/>
              </a:lnSpc>
            </a:pPr>
            <a:r>
              <a:rPr 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压缩算法：压缩多个超级块（惰性级别最高）的有效数据至少量超级块中，释放出空闲超级块（提前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GC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，但写为主的租户获得更多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OPS</a:t>
            </a:r>
            <a:r>
              <a:rPr 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  <a:r>
              <a:rPr 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分配算法：在测量窗口中，释放的空闲超级块被返回给原来的租户，并计算该租户获得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OPS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资源的收益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(WAF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减少量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，而在重新分配窗口中，释放的空闲超级块将被分配给收益最大的租户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(WAF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减少量最大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)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1790" y="3255645"/>
            <a:ext cx="4526280" cy="24307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125" y="3179445"/>
            <a:ext cx="5913120" cy="33261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论文分享和讨论 </a:t>
            </a:r>
            <a:r>
              <a:rPr lang="en-US" altLang="zh-CN" dirty="0"/>
              <a:t>– </a:t>
            </a:r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CostPI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51845" y="1379349"/>
            <a:ext cx="645191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CostPI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为共享</a:t>
            </a: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NVMe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SSD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提供的高效性能隔离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问题背景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NVMe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SSD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广泛用于云平台，其高吞吐量和低延迟使其成为存储服务的首选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不同类型的工作负载（延迟敏感型、吞吐量导向型和容量导向型）共享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SSD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资源，导致性能干扰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现有方案的局限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SSD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分区的方法虽然能提供隔离，但存在资源利用效率低、缓存争用和磨损不均等问题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研究目标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提出一种新的解决方案，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CostPI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，实现性能隔离并优化资源利用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2787" y="1574156"/>
            <a:ext cx="4287368" cy="370968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论文分享和讨论 </a:t>
            </a:r>
            <a:r>
              <a:rPr lang="en-US" altLang="zh-CN" dirty="0"/>
              <a:t>– </a:t>
            </a:r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CostPI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51846" y="1373245"/>
            <a:ext cx="5429022" cy="4480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CostPI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核心方法与优势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CostPI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的核心方法：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vSSDs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PI-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vSSDs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FI-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vSSDs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：为延迟敏感型工作负载提供完全隔离的专用资源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PI-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vSSDs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：为吞吐量和容量导向型工作负载共享资源，但通过智能策略减少干扰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SLO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感知仲裁：动态调度资源，确保不同工作负载的性能目标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不对称缓存分配：针对不同工作负载优化缓存策略（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HRO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PWF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策略）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80868" y="1373244"/>
            <a:ext cx="5968008" cy="205575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096000" y="3897824"/>
            <a:ext cx="5589722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实验结果：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平均响应时间减少最多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44.2%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99%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响应时间减少最多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89.5%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磨损不均显著减少，资源利用率提高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425*155"/>
  <p:tag name="TABLE_ENDDRAG_RECT" val="46*141*425*155"/>
</p:tagLst>
</file>

<file path=ppt/tags/tag2.xml><?xml version="1.0" encoding="utf-8"?>
<p:tagLst xmlns:p="http://schemas.openxmlformats.org/presentationml/2006/main">
  <p:tag name="TABLE_ENDDRAG_ORIGIN_RECT" val="494*237"/>
  <p:tag name="TABLE_ENDDRAG_RECT" val="25*97*494*237"/>
</p:tagLst>
</file>

<file path=ppt/tags/tag3.xml><?xml version="1.0" encoding="utf-8"?>
<p:tagLst xmlns:p="http://schemas.openxmlformats.org/presentationml/2006/main">
  <p:tag name="TABLE_ENDDRAG_ORIGIN_RECT" val="485*144"/>
  <p:tag name="TABLE_ENDDRAG_RECT" val="49*120*485*14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bg1">
                <a:lumMod val="6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7434</Words>
  <Application>WPS 演示</Application>
  <PresentationFormat>宽屏</PresentationFormat>
  <Paragraphs>459</Paragraphs>
  <Slides>31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5" baseType="lpstr">
      <vt:lpstr>Arial</vt:lpstr>
      <vt:lpstr>宋体</vt:lpstr>
      <vt:lpstr>Wingdings</vt:lpstr>
      <vt:lpstr>微软雅黑</vt:lpstr>
      <vt:lpstr>Arial Unicode MS</vt:lpstr>
      <vt:lpstr>Times New Roman</vt:lpstr>
      <vt:lpstr>Wingdings</vt:lpstr>
      <vt:lpstr>Calibri</vt:lpstr>
      <vt:lpstr>Arial Unicode MS</vt:lpstr>
      <vt:lpstr>Inter</vt:lpstr>
      <vt:lpstr>LaTeX</vt:lpstr>
      <vt:lpstr>Arial</vt:lpstr>
      <vt:lpstr>Times-Roman</vt:lpstr>
      <vt:lpstr>Office 主题</vt:lpstr>
      <vt:lpstr>江波龙 - 广东工业大学 2025 多租户下的性能公平和性能隔离算法研究 文献分享</vt:lpstr>
      <vt:lpstr>目录</vt:lpstr>
      <vt:lpstr>PowerPoint 演示文稿</vt:lpstr>
      <vt:lpstr>项目组成员介绍 </vt:lpstr>
      <vt:lpstr>论文分享和讨论 </vt:lpstr>
      <vt:lpstr>论文分享和讨论 – WA-OPShare</vt:lpstr>
      <vt:lpstr>论文分享和讨论 – WA-OPShare</vt:lpstr>
      <vt:lpstr>论文分享和讨论 – CostPI</vt:lpstr>
      <vt:lpstr>论文分享和讨论 – CostPI</vt:lpstr>
      <vt:lpstr>论文分享和讨论 – OPS isolation</vt:lpstr>
      <vt:lpstr>论文分享和讨论 – OPS isolation</vt:lpstr>
      <vt:lpstr>论文分享和讨论 – OPS isolation</vt:lpstr>
      <vt:lpstr>论文分享和讨论 – OPS isolation</vt:lpstr>
      <vt:lpstr>论文分享和讨论 – OPS isolation</vt:lpstr>
      <vt:lpstr>论文分享和讨论 – OPS isolation</vt:lpstr>
      <vt:lpstr>论文分享和讨论 – OPS isolation</vt:lpstr>
      <vt:lpstr>论文分享和讨论 – Linux block IO</vt:lpstr>
      <vt:lpstr>论文分享和讨论 – Linux block IO</vt:lpstr>
      <vt:lpstr>论文分享和讨论 – FlashFQ</vt:lpstr>
      <vt:lpstr>论文分享和讨论 – FlashFQ</vt:lpstr>
      <vt:lpstr>论文分享和讨论 – linux 2.6 I/O schedulers</vt:lpstr>
      <vt:lpstr>论文分享和讨论 – linux 2.6 I/O schedulers</vt:lpstr>
      <vt:lpstr>论文分享和讨论 – linux 2.6 I/O schedulers</vt:lpstr>
      <vt:lpstr>论文分享和讨论 – linux 2.6 I/O schedulers</vt:lpstr>
      <vt:lpstr>论文分享和讨论 – linux 2.6 I/O schedulers</vt:lpstr>
      <vt:lpstr>论文分享和讨论 – linux 2.6 I/O schedulers</vt:lpstr>
      <vt:lpstr>论文分享和讨论 – linux 2.6 I/O schedulers</vt:lpstr>
      <vt:lpstr>论文分享和讨论 – linux 2.6 I/O schedulers</vt:lpstr>
      <vt:lpstr>论文分享和讨论 – linux 2.6 I/O schedulers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江波龙-GDUT_2024合作项目双周会</dc:title>
  <dc:creator>stanley.ye@longsys.com</dc:creator>
  <cp:lastModifiedBy>笔直的小杨树</cp:lastModifiedBy>
  <cp:revision>471</cp:revision>
  <dcterms:created xsi:type="dcterms:W3CDTF">2022-11-10T01:01:00Z</dcterms:created>
  <dcterms:modified xsi:type="dcterms:W3CDTF">2025-01-16T02:15:27Z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2052-12.1.0.19770</vt:lpwstr>
  </property>
  <property fmtid="{D5CDD505-2E9C-101B-9397-08002B2CF9AE}" pid="3" name="ICV">
    <vt:lpwstr>2DA1C707E7684850BCE20F0E7D615256_12</vt:lpwstr>
  </property>
</Properties>
</file>